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71" r:id="rId11"/>
    <p:sldId id="269" r:id="rId12"/>
    <p:sldId id="272" r:id="rId13"/>
    <p:sldId id="270" r:id="rId14"/>
    <p:sldId id="266" r:id="rId15"/>
    <p:sldId id="267" r:id="rId16"/>
    <p:sldId id="268" r:id="rId1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26" y="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image" Target="../media/image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png"/><Relationship Id="rId5" Type="http://schemas.openxmlformats.org/officeDocument/2006/relationships/image" Target="../media/image15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>
                <a:latin typeface="Arial" charset="0"/>
                <a:cs typeface="Arial" charset="0"/>
              </a:rPr>
              <a:t>Software Engineering</a:t>
            </a:r>
            <a:br>
              <a:rPr lang="da-DK" altLang="en-US" dirty="0">
                <a:latin typeface="Arial" charset="0"/>
                <a:cs typeface="Arial" charset="0"/>
              </a:rPr>
            </a:br>
            <a:r>
              <a:rPr lang="da-DK" altLang="en-US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Pattern </a:t>
            </a:r>
            <a:r>
              <a:rPr lang="da-DK" dirty="0" err="1"/>
              <a:t>Catalog</a:t>
            </a:r>
            <a:r>
              <a:rPr lang="da-DK" dirty="0"/>
              <a:t>: Builder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Builder part</a:t>
            </a:r>
          </a:p>
        </p:txBody>
      </p:sp>
      <p:graphicFrame>
        <p:nvGraphicFramePr>
          <p:cNvPr id="11267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9388" y="1117865"/>
          <a:ext cx="4392612" cy="1131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Paint Shop Pro Image" r:id="rId3" imgW="3570732" imgH="1102738" progId="PaintShopPro">
                  <p:embed/>
                </p:oleObj>
              </mc:Choice>
              <mc:Fallback>
                <p:oleObj name="Paint Shop Pro Image" r:id="rId3" imgW="3570732" imgH="1102738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117865"/>
                        <a:ext cx="4392612" cy="11310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395813363"/>
              </p:ext>
            </p:extLst>
          </p:nvPr>
        </p:nvGraphicFramePr>
        <p:xfrm>
          <a:off x="2514600" y="2324099"/>
          <a:ext cx="4876800" cy="3093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Paint Shop Pro Image" r:id="rId5" imgW="3834146" imgH="2917073" progId="PaintShopPro">
                  <p:embed/>
                </p:oleObj>
              </mc:Choice>
              <mc:Fallback>
                <p:oleObj name="Paint Shop Pro Image" r:id="rId5" imgW="3834146" imgH="2917073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24099"/>
                        <a:ext cx="4876800" cy="3093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5383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Demo Code</a:t>
            </a:r>
          </a:p>
        </p:txBody>
      </p:sp>
      <p:graphicFrame>
        <p:nvGraphicFramePr>
          <p:cNvPr id="1024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9389" y="1117865"/>
          <a:ext cx="6408737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Paint Shop Pro Image" r:id="rId3" imgW="5736585" imgH="4331707" progId="PaintShopPro">
                  <p:embed/>
                </p:oleObj>
              </mc:Choice>
              <mc:Fallback>
                <p:oleObj name="Paint Shop Pro Image" r:id="rId3" imgW="5736585" imgH="4331707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9" y="1117865"/>
                        <a:ext cx="6408737" cy="403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" y="3009900"/>
            <a:ext cx="4495800" cy="7619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6200" y="3390900"/>
            <a:ext cx="3810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D657EC08-CFA3-40C4-B213-5CEE647CA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0200" y="1185862"/>
            <a:ext cx="3629809" cy="32109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81DE584-D10E-4615-A507-EEF7D4A7137E}"/>
              </a:ext>
            </a:extLst>
          </p:cNvPr>
          <p:cNvSpPr/>
          <p:nvPr/>
        </p:nvSpPr>
        <p:spPr>
          <a:xfrm>
            <a:off x="5334000" y="2719043"/>
            <a:ext cx="3429000" cy="1677804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11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Builder part</a:t>
            </a:r>
          </a:p>
        </p:txBody>
      </p:sp>
      <p:graphicFrame>
        <p:nvGraphicFramePr>
          <p:cNvPr id="11267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9388" y="1117865"/>
          <a:ext cx="4392612" cy="1131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Paint Shop Pro Image" r:id="rId3" imgW="3570732" imgH="1102738" progId="PaintShopPro">
                  <p:embed/>
                </p:oleObj>
              </mc:Choice>
              <mc:Fallback>
                <p:oleObj name="Paint Shop Pro Image" r:id="rId3" imgW="3570732" imgH="1102738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117865"/>
                        <a:ext cx="4392612" cy="11310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47900"/>
            <a:ext cx="6350598" cy="32004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435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Demo Code</a:t>
            </a:r>
          </a:p>
        </p:txBody>
      </p:sp>
      <p:graphicFrame>
        <p:nvGraphicFramePr>
          <p:cNvPr id="1024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9389" y="1117865"/>
          <a:ext cx="6408737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Paint Shop Pro Image" r:id="rId3" imgW="5736585" imgH="4331707" progId="PaintShopPro">
                  <p:embed/>
                </p:oleObj>
              </mc:Choice>
              <mc:Fallback>
                <p:oleObj name="Paint Shop Pro Image" r:id="rId3" imgW="5736585" imgH="4331707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9" y="1117865"/>
                        <a:ext cx="6408737" cy="403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" y="3831167"/>
            <a:ext cx="4495800" cy="100753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0" y="4464844"/>
            <a:ext cx="2209800" cy="877621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6200" y="4229100"/>
            <a:ext cx="3810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85ED8B1A-2885-4A32-8D3E-7DD19EDB4E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5466" y="4484290"/>
            <a:ext cx="1819275" cy="762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C07BBB-6770-431C-87E4-174042B8E6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0200" y="1185862"/>
            <a:ext cx="3629809" cy="321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273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Exercise</a:t>
            </a:r>
          </a:p>
        </p:txBody>
      </p:sp>
      <p:sp>
        <p:nvSpPr>
          <p:cNvPr id="1229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057011"/>
            <a:ext cx="4038600" cy="4151313"/>
          </a:xfrm>
        </p:spPr>
        <p:txBody>
          <a:bodyPr/>
          <a:lstStyle/>
          <a:p>
            <a:endParaRPr lang="da-DK" altLang="en-US" sz="2400"/>
          </a:p>
        </p:txBody>
      </p:sp>
      <p:sp>
        <p:nvSpPr>
          <p:cNvPr id="12292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057011"/>
            <a:ext cx="4038600" cy="4151313"/>
          </a:xfrm>
        </p:spPr>
        <p:txBody>
          <a:bodyPr/>
          <a:lstStyle/>
          <a:p>
            <a:r>
              <a:rPr lang="en-US" altLang="en-US" sz="2400"/>
              <a:t>Why is there no </a:t>
            </a:r>
            <a:r>
              <a:rPr lang="en-US" altLang="en-US" sz="2400" i="1"/>
              <a:t>getResult</a:t>
            </a:r>
            <a:r>
              <a:rPr lang="en-US" altLang="en-US" sz="2400"/>
              <a:t> method defined in the interface???</a:t>
            </a:r>
          </a:p>
        </p:txBody>
      </p:sp>
      <p:graphicFrame>
        <p:nvGraphicFramePr>
          <p:cNvPr id="12293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468314" y="2497667"/>
          <a:ext cx="6048375" cy="1557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Paint Shop Pro Image" r:id="rId3" imgW="3570732" imgH="1102738" progId="PaintShopPro">
                  <p:embed/>
                </p:oleObj>
              </mc:Choice>
              <mc:Fallback>
                <p:oleObj name="Paint Shop Pro Image" r:id="rId3" imgW="3570732" imgH="1102738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4" y="2497667"/>
                        <a:ext cx="6048375" cy="15570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9586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altLang="en-US" dirty="0"/>
          </a:p>
        </p:txBody>
      </p:sp>
      <p:graphicFrame>
        <p:nvGraphicFramePr>
          <p:cNvPr id="13315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2514820"/>
              </p:ext>
            </p:extLst>
          </p:nvPr>
        </p:nvGraphicFramePr>
        <p:xfrm>
          <a:off x="4113922" y="190500"/>
          <a:ext cx="4572878" cy="5431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Paint Shop Pro Image" r:id="rId3" imgW="7375610" imgH="8760976" progId="PaintShopPro">
                  <p:embed/>
                </p:oleObj>
              </mc:Choice>
              <mc:Fallback>
                <p:oleObj name="Paint Shop Pro Image" r:id="rId3" imgW="7375610" imgH="8760976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922" y="190500"/>
                        <a:ext cx="4572878" cy="54318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0110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Aspects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/>
              <a:t>Benefits are</a:t>
            </a:r>
          </a:p>
          <a:p>
            <a:pPr lvl="1"/>
            <a:r>
              <a:rPr lang="en-US" altLang="en-US"/>
              <a:t>Fine grained control over the building process</a:t>
            </a:r>
          </a:p>
          <a:p>
            <a:pPr lvl="2"/>
            <a:r>
              <a:rPr lang="en-US" altLang="en-US"/>
              <a:t>Compare to Abstract Factory</a:t>
            </a:r>
          </a:p>
          <a:p>
            <a:pPr lvl="1"/>
            <a:r>
              <a:rPr lang="en-US" altLang="en-US"/>
              <a:t>Construction process and part construction decoupled</a:t>
            </a:r>
          </a:p>
          <a:p>
            <a:pPr lvl="2"/>
            <a:r>
              <a:rPr lang="en-US" altLang="en-US" i="1"/>
              <a:t>Change by addition</a:t>
            </a:r>
            <a:r>
              <a:rPr lang="en-US" altLang="en-US"/>
              <a:t> to support new formats</a:t>
            </a:r>
          </a:p>
          <a:p>
            <a:pPr lvl="2"/>
            <a:r>
              <a:rPr lang="en-US" altLang="en-US"/>
              <a:t>Many-to-many relation between directors and builders</a:t>
            </a:r>
          </a:p>
          <a:p>
            <a:pPr lvl="3"/>
            <a:r>
              <a:rPr lang="en-US" altLang="en-US" i="1"/>
              <a:t>Reuse the builders in other directors…</a:t>
            </a:r>
          </a:p>
          <a:p>
            <a:r>
              <a:rPr lang="en-US" altLang="en-US"/>
              <a:t>Liabilities</a:t>
            </a:r>
          </a:p>
          <a:p>
            <a:pPr lvl="1"/>
            <a:r>
              <a:rPr lang="en-US" altLang="en-US"/>
              <a:t>Client must know the product of the builder as well as the concrete builder types</a:t>
            </a:r>
          </a:p>
        </p:txBody>
      </p:sp>
    </p:spTree>
    <p:extLst>
      <p:ext uri="{BB962C8B-B14F-4D97-AF65-F5344CB8AC3E}">
        <p14:creationId xmlns:p14="http://schemas.microsoft.com/office/powerpoint/2010/main" val="192142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Problem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/>
              <a:t>Consider your favorite</a:t>
            </a:r>
          </a:p>
          <a:p>
            <a:pPr lvl="1"/>
            <a:r>
              <a:rPr lang="en-US" altLang="en-US"/>
              <a:t>Text editor, word processor, spreadsheet, drawing tool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They allow editing </a:t>
            </a:r>
            <a:r>
              <a:rPr lang="en-US" altLang="en-US" i="1"/>
              <a:t>a complex data structure</a:t>
            </a:r>
            <a:r>
              <a:rPr lang="en-US" altLang="en-US"/>
              <a:t> representing a document, spreadsheet, etc.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7608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Problem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7011"/>
            <a:ext cx="4978400" cy="4151313"/>
          </a:xfrm>
        </p:spPr>
        <p:txBody>
          <a:bodyPr/>
          <a:lstStyle/>
          <a:p>
            <a:r>
              <a:rPr lang="en-US" altLang="en-US"/>
              <a:t>But they also need to </a:t>
            </a:r>
            <a:r>
              <a:rPr lang="en-US" altLang="en-US" i="1"/>
              <a:t>save</a:t>
            </a:r>
            <a:r>
              <a:rPr lang="en-US" altLang="en-US"/>
              <a:t> it to a persistent store, typically a hard disk.</a:t>
            </a:r>
          </a:p>
          <a:p>
            <a:pPr lvl="1"/>
            <a:r>
              <a:rPr lang="en-US" altLang="en-US"/>
              <a:t>Converting internal data structure to external format</a:t>
            </a:r>
          </a:p>
          <a:p>
            <a:pPr lvl="1"/>
            <a:r>
              <a:rPr lang="en-US" altLang="en-US"/>
              <a:t>Ex: Binary encoding, XML, HTML, RTF, PDF, …</a:t>
            </a: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950" y="1057011"/>
            <a:ext cx="3900488" cy="3645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920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057011"/>
            <a:ext cx="3035300" cy="4151313"/>
          </a:xfrm>
        </p:spPr>
        <p:txBody>
          <a:bodyPr/>
          <a:lstStyle/>
          <a:p>
            <a:r>
              <a:rPr lang="en-US" altLang="en-US" sz="2000" dirty="0"/>
              <a:t>A document consists of</a:t>
            </a:r>
          </a:p>
          <a:p>
            <a:pPr lvl="1"/>
            <a:r>
              <a:rPr lang="en-US" altLang="en-US" sz="1800" dirty="0"/>
              <a:t>Sections, subsections</a:t>
            </a:r>
          </a:p>
          <a:p>
            <a:pPr lvl="1"/>
            <a:r>
              <a:rPr lang="en-US" altLang="en-US" sz="1800" dirty="0"/>
              <a:t>paragraphs</a:t>
            </a:r>
          </a:p>
          <a:p>
            <a:endParaRPr lang="en-US" altLang="en-US" sz="2000" dirty="0"/>
          </a:p>
          <a:p>
            <a:r>
              <a:rPr lang="en-US" altLang="en-US" sz="2000" dirty="0"/>
              <a:t>We like to output in formats:</a:t>
            </a:r>
          </a:p>
          <a:p>
            <a:endParaRPr lang="en-US" altLang="en-US" sz="2000" dirty="0"/>
          </a:p>
          <a:p>
            <a:r>
              <a:rPr lang="en-US" altLang="en-US" sz="2000" dirty="0"/>
              <a:t>HTML</a:t>
            </a:r>
          </a:p>
          <a:p>
            <a:endParaRPr lang="en-US" altLang="en-US" sz="2000" dirty="0"/>
          </a:p>
          <a:p>
            <a:r>
              <a:rPr lang="en-US" altLang="en-US" sz="2000" dirty="0"/>
              <a:t>Or ASCII</a:t>
            </a:r>
          </a:p>
        </p:txBody>
      </p:sp>
      <p:pic>
        <p:nvPicPr>
          <p:cNvPr id="614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538" y="2557199"/>
            <a:ext cx="4348162" cy="1620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4357688"/>
            <a:ext cx="3892550" cy="1131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088" y="1117865"/>
            <a:ext cx="5167312" cy="1132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 bwMode="auto">
          <a:xfrm flipV="1">
            <a:off x="1835151" y="3368146"/>
            <a:ext cx="2449513" cy="809625"/>
          </a:xfrm>
          <a:prstGeom prst="straightConnector1">
            <a:avLst/>
          </a:prstGeom>
          <a:noFill/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268539" y="4953001"/>
            <a:ext cx="2663825" cy="124354"/>
          </a:xfrm>
          <a:prstGeom prst="straightConnector1">
            <a:avLst/>
          </a:prstGeom>
          <a:noFill/>
          <a:ln w="38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57943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3-1-2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/>
              <a:t>A classic variability problem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778000"/>
            <a:ext cx="7632700" cy="2145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cxnSp>
        <p:nvCxnSpPr>
          <p:cNvPr id="7173" name="Straight Connector 2"/>
          <p:cNvCxnSpPr>
            <a:cxnSpLocks noChangeShapeType="1"/>
          </p:cNvCxnSpPr>
          <p:nvPr/>
        </p:nvCxnSpPr>
        <p:spPr bwMode="auto">
          <a:xfrm>
            <a:off x="6516688" y="2256896"/>
            <a:ext cx="1871662" cy="0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4" name="Straight Connector 4"/>
          <p:cNvCxnSpPr>
            <a:cxnSpLocks noChangeShapeType="1"/>
          </p:cNvCxnSpPr>
          <p:nvPr/>
        </p:nvCxnSpPr>
        <p:spPr bwMode="auto">
          <a:xfrm>
            <a:off x="1116013" y="2436813"/>
            <a:ext cx="2519362" cy="0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20534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0" y="1071563"/>
            <a:ext cx="5111750" cy="410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Dynamics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057011"/>
            <a:ext cx="4038600" cy="4151313"/>
          </a:xfrm>
        </p:spPr>
        <p:txBody>
          <a:bodyPr/>
          <a:lstStyle/>
          <a:p>
            <a:r>
              <a:rPr lang="en-US" altLang="en-US" sz="1800" dirty="0"/>
              <a:t>Create the builder</a:t>
            </a:r>
          </a:p>
          <a:p>
            <a:pPr lvl="1"/>
            <a:r>
              <a:rPr lang="en-US" altLang="en-US" sz="1600" dirty="0"/>
              <a:t>User chose ‘html’ or ‘</a:t>
            </a:r>
            <a:r>
              <a:rPr lang="en-US" altLang="en-US" sz="1600" dirty="0" err="1"/>
              <a:t>ascii</a:t>
            </a:r>
            <a:r>
              <a:rPr lang="en-US" altLang="en-US" sz="1600" dirty="0"/>
              <a:t>’</a:t>
            </a:r>
          </a:p>
          <a:p>
            <a:endParaRPr lang="en-US" altLang="en-US" sz="1800" dirty="0"/>
          </a:p>
          <a:p>
            <a:r>
              <a:rPr lang="en-US" altLang="en-US" sz="1800" dirty="0"/>
              <a:t>The common part is the </a:t>
            </a:r>
            <a:r>
              <a:rPr lang="en-US" altLang="en-US" sz="1800" b="1" dirty="0"/>
              <a:t>director</a:t>
            </a:r>
            <a:r>
              <a:rPr lang="en-US" altLang="en-US" sz="1800" dirty="0"/>
              <a:t> that knows the </a:t>
            </a:r>
            <a:r>
              <a:rPr lang="en-US" altLang="en-US" sz="1800" i="1" dirty="0"/>
              <a:t>structure and iterates over all its parts.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1800" dirty="0"/>
              <a:t>The </a:t>
            </a:r>
            <a:r>
              <a:rPr lang="en-US" altLang="en-US" sz="1800" b="1" dirty="0"/>
              <a:t>builder</a:t>
            </a:r>
            <a:r>
              <a:rPr lang="en-US" altLang="en-US" sz="1800" b="1" i="1" dirty="0"/>
              <a:t> </a:t>
            </a:r>
            <a:r>
              <a:rPr lang="en-US" altLang="en-US" sz="1800" dirty="0"/>
              <a:t>handles building each part for the particular output format</a:t>
            </a:r>
          </a:p>
          <a:p>
            <a:endParaRPr lang="en-US" altLang="en-US" sz="1800" dirty="0"/>
          </a:p>
          <a:p>
            <a:r>
              <a:rPr lang="en-US" altLang="en-US" sz="1800" dirty="0"/>
              <a:t>Output data structure is known to the client</a:t>
            </a:r>
          </a:p>
        </p:txBody>
      </p:sp>
      <p:sp>
        <p:nvSpPr>
          <p:cNvPr id="8197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057011"/>
            <a:ext cx="4038600" cy="4151313"/>
          </a:xfrm>
        </p:spPr>
        <p:txBody>
          <a:bodyPr/>
          <a:lstStyle/>
          <a:p>
            <a:endParaRPr lang="da-DK" altLang="en-US" sz="2000"/>
          </a:p>
        </p:txBody>
      </p:sp>
    </p:spTree>
    <p:extLst>
      <p:ext uri="{BB962C8B-B14F-4D97-AF65-F5344CB8AC3E}">
        <p14:creationId xmlns:p14="http://schemas.microsoft.com/office/powerpoint/2010/main" val="310935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i="1" dirty="0"/>
              <a:t>Fake Object </a:t>
            </a:r>
            <a:r>
              <a:rPr lang="en-US" altLang="en-US" dirty="0" err="1"/>
              <a:t>WordProcessor</a:t>
            </a:r>
            <a:endParaRPr lang="en-US" altLang="en-US" dirty="0"/>
          </a:p>
        </p:txBody>
      </p:sp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1" y="997480"/>
            <a:ext cx="5262563" cy="4717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0" y="1181100"/>
            <a:ext cx="3382144" cy="64633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l">
              <a:defRPr/>
            </a:pPr>
            <a:r>
              <a:rPr lang="da-DK" dirty="0"/>
              <a:t>Note: </a:t>
            </a:r>
            <a:r>
              <a:rPr lang="da-DK" dirty="0" err="1"/>
              <a:t>Also</a:t>
            </a:r>
            <a:r>
              <a:rPr lang="da-DK" dirty="0"/>
              <a:t> </a:t>
            </a:r>
            <a:r>
              <a:rPr lang="da-DK" dirty="0" err="1"/>
              <a:t>plays</a:t>
            </a:r>
            <a:r>
              <a:rPr lang="da-DK" dirty="0"/>
              <a:t> the </a:t>
            </a:r>
            <a:r>
              <a:rPr lang="da-DK" b="1" dirty="0" err="1"/>
              <a:t>Director</a:t>
            </a:r>
            <a:r>
              <a:rPr lang="da-DK" b="1" dirty="0"/>
              <a:t> </a:t>
            </a:r>
            <a:r>
              <a:rPr lang="da-DK" b="1" dirty="0" err="1"/>
              <a:t>role</a:t>
            </a:r>
            <a:r>
              <a:rPr lang="da-DK" b="1" dirty="0"/>
              <a:t>!</a:t>
            </a:r>
            <a:endParaRPr lang="da-DK" dirty="0"/>
          </a:p>
          <a:p>
            <a:pPr algn="l">
              <a:defRPr/>
            </a:pPr>
            <a:r>
              <a:rPr lang="da-DK" dirty="0"/>
              <a:t>(</a:t>
            </a:r>
            <a:r>
              <a:rPr lang="da-DK" dirty="0" err="1"/>
              <a:t>Quite</a:t>
            </a:r>
            <a:r>
              <a:rPr lang="da-DK" dirty="0"/>
              <a:t> </a:t>
            </a:r>
            <a:r>
              <a:rPr lang="da-DK" dirty="0" err="1"/>
              <a:t>often</a:t>
            </a:r>
            <a:r>
              <a:rPr lang="da-DK" dirty="0"/>
              <a:t> the case)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4152900"/>
            <a:ext cx="4114800" cy="1371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257800" y="4457700"/>
            <a:ext cx="3200400" cy="8382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i="1" dirty="0"/>
              <a:t>A real ‘</a:t>
            </a:r>
            <a:r>
              <a:rPr lang="da-DK" i="1" dirty="0" err="1"/>
              <a:t>construct</a:t>
            </a:r>
            <a:r>
              <a:rPr lang="da-DK" i="1" dirty="0"/>
              <a:t>()’ </a:t>
            </a:r>
            <a:r>
              <a:rPr lang="da-DK" i="1" dirty="0" err="1"/>
              <a:t>would</a:t>
            </a:r>
            <a:r>
              <a:rPr lang="da-DK" i="1" dirty="0"/>
              <a:t> </a:t>
            </a:r>
            <a:r>
              <a:rPr lang="da-DK" i="1" dirty="0" err="1"/>
              <a:t>iterate</a:t>
            </a:r>
            <a:r>
              <a:rPr lang="da-DK" i="1" dirty="0"/>
              <a:t> the </a:t>
            </a:r>
            <a:r>
              <a:rPr lang="da-DK" i="1" dirty="0" err="1"/>
              <a:t>document</a:t>
            </a:r>
            <a:r>
              <a:rPr lang="da-DK" i="1" dirty="0"/>
              <a:t> </a:t>
            </a:r>
            <a:r>
              <a:rPr lang="da-DK" i="1" dirty="0" err="1"/>
              <a:t>structure</a:t>
            </a:r>
            <a:r>
              <a:rPr lang="da-DK" i="1" dirty="0"/>
              <a:t>!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614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Builder part</a:t>
            </a:r>
          </a:p>
        </p:txBody>
      </p:sp>
      <p:graphicFrame>
        <p:nvGraphicFramePr>
          <p:cNvPr id="11267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302842169"/>
              </p:ext>
            </p:extLst>
          </p:nvPr>
        </p:nvGraphicFramePr>
        <p:xfrm>
          <a:off x="304799" y="1028700"/>
          <a:ext cx="4908047" cy="1263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Paint Shop Pro Image" r:id="rId3" imgW="3570732" imgH="1102738" progId="PaintShopPro">
                  <p:embed/>
                </p:oleObj>
              </mc:Choice>
              <mc:Fallback>
                <p:oleObj name="Paint Shop Pro Image" r:id="rId3" imgW="3570732" imgH="1102738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799" y="1028700"/>
                        <a:ext cx="4908047" cy="12638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71699"/>
            <a:ext cx="4800600" cy="336973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2202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Demo Code</a:t>
            </a:r>
          </a:p>
        </p:txBody>
      </p:sp>
      <p:graphicFrame>
        <p:nvGraphicFramePr>
          <p:cNvPr id="1024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179389" y="1117865"/>
          <a:ext cx="6408737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Paint Shop Pro Image" r:id="rId3" imgW="5736585" imgH="4331707" progId="PaintShopPro">
                  <p:embed/>
                </p:oleObj>
              </mc:Choice>
              <mc:Fallback>
                <p:oleObj name="Paint Shop Pro Image" r:id="rId3" imgW="5736585" imgH="4331707" progId="PaintShopPro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9" y="1117865"/>
                        <a:ext cx="6408737" cy="403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ap="flat" cmpd="sng" algn="ctr">
                            <a:solidFill>
                              <a:srgbClr val="FF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lg" len="lg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" y="1401233"/>
            <a:ext cx="4495800" cy="152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6200" y="2552700"/>
            <a:ext cx="3810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DA36BB27-6BC1-4599-B4C7-40A4BEC476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0200" y="1185862"/>
            <a:ext cx="3629809" cy="321098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334000" y="1401233"/>
            <a:ext cx="3429000" cy="130386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24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260</Words>
  <Application>Microsoft Office PowerPoint</Application>
  <PresentationFormat>On-screen Show (16:10)</PresentationFormat>
  <Paragraphs>55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Office Theme</vt:lpstr>
      <vt:lpstr>Paint Shop Pro Image</vt:lpstr>
      <vt:lpstr>Software Engineering and Architecture</vt:lpstr>
      <vt:lpstr>Problem</vt:lpstr>
      <vt:lpstr>Problem</vt:lpstr>
      <vt:lpstr>Example</vt:lpstr>
      <vt:lpstr>3-1-2</vt:lpstr>
      <vt:lpstr>Dynamics</vt:lpstr>
      <vt:lpstr>A Fake Object WordProcessor</vt:lpstr>
      <vt:lpstr>Builder part</vt:lpstr>
      <vt:lpstr>Demo Code</vt:lpstr>
      <vt:lpstr>Builder part</vt:lpstr>
      <vt:lpstr>Demo Code</vt:lpstr>
      <vt:lpstr>Builder part</vt:lpstr>
      <vt:lpstr>Demo Code</vt:lpstr>
      <vt:lpstr>Exercise</vt:lpstr>
      <vt:lpstr>PowerPoint Presentation</vt:lpstr>
      <vt:lpstr>Aspects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73</cp:revision>
  <dcterms:created xsi:type="dcterms:W3CDTF">2006-08-16T00:00:00Z</dcterms:created>
  <dcterms:modified xsi:type="dcterms:W3CDTF">2020-10-06T12:52:56Z</dcterms:modified>
</cp:coreProperties>
</file>